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刘 新昱" initials="刘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2.xml"/><Relationship Id="rId12" Type="http://schemas.openxmlformats.org/officeDocument/2006/relationships/commentAuthors" Target="commentAuthors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018F0-89A3-4B2C-9237-B3751D54B53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018F0-89A3-4B2C-9237-B3751D54B53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018F0-89A3-4B2C-9237-B3751D54B53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018F0-89A3-4B2C-9237-B3751D54B53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018F0-89A3-4B2C-9237-B3751D54B53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tags" Target="../tags/tag1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EFE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5" name="组合 204"/>
          <p:cNvGrpSpPr/>
          <p:nvPr/>
        </p:nvGrpSpPr>
        <p:grpSpPr>
          <a:xfrm>
            <a:off x="-666045" y="88685"/>
            <a:ext cx="3151793" cy="707886"/>
            <a:chOff x="1682045" y="1691706"/>
            <a:chExt cx="2449689" cy="707886"/>
          </a:xfrm>
        </p:grpSpPr>
        <p:cxnSp>
          <p:nvCxnSpPr>
            <p:cNvPr id="206" name="直接连接符 205"/>
            <p:cNvCxnSpPr/>
            <p:nvPr/>
          </p:nvCxnSpPr>
          <p:spPr>
            <a:xfrm flipH="1">
              <a:off x="1682045" y="2099732"/>
              <a:ext cx="2449689" cy="0"/>
            </a:xfrm>
            <a:prstGeom prst="line">
              <a:avLst/>
            </a:prstGeom>
            <a:ln>
              <a:solidFill>
                <a:srgbClr val="A5A5A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文本框 9"/>
            <p:cNvSpPr txBox="1"/>
            <p:nvPr/>
          </p:nvSpPr>
          <p:spPr>
            <a:xfrm>
              <a:off x="2379133" y="1691706"/>
              <a:ext cx="17526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spc="300" dirty="0">
                  <a:solidFill>
                    <a:schemeClr val="tx1">
                      <a:alpha val="80000"/>
                    </a:schemeClr>
                  </a:solidFill>
                  <a:cs typeface="+mn-ea"/>
                  <a:sym typeface="+mn-lt"/>
                </a:rPr>
                <a:t>网络基础知识</a:t>
              </a:r>
              <a:endParaRPr lang="zh-CN" altLang="en-US" sz="2000" spc="300" dirty="0">
                <a:solidFill>
                  <a:schemeClr val="tx1">
                    <a:alpha val="8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8" name="文本框 10"/>
            <p:cNvSpPr txBox="1"/>
            <p:nvPr/>
          </p:nvSpPr>
          <p:spPr>
            <a:xfrm>
              <a:off x="2482143" y="2107649"/>
              <a:ext cx="16495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400" spc="600">
                  <a:solidFill>
                    <a:schemeClr val="tx1">
                      <a:alpha val="80000"/>
                    </a:schemeClr>
                  </a:solidFill>
                  <a:latin typeface="文悦新青年体 (非商业使用) W8" pitchFamily="50" charset="-122"/>
                  <a:ea typeface="文悦新青年体 (非商业使用) W8" pitchFamily="50" charset="-122"/>
                </a:defRPr>
              </a:lvl1pPr>
            </a:lstStyle>
            <a:p>
              <a:pPr algn="r"/>
              <a:r>
                <a:rPr lang="en-US" altLang="zh-CN" sz="1050" dirty="0">
                  <a:solidFill>
                    <a:schemeClr val="tx1">
                      <a:alpha val="3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PART ONE</a:t>
              </a:r>
              <a:endParaRPr lang="zh-CN" altLang="en-US" sz="105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41045" y="813435"/>
            <a:ext cx="4097020" cy="1078865"/>
          </a:xfrm>
        </p:spPr>
        <p:txBody>
          <a:bodyPr>
            <a:normAutofit fontScale="90000"/>
          </a:bodyPr>
          <a:lstStyle/>
          <a:p>
            <a:r>
              <a:rPr lang="zh-CN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ea typeface="等线" panose="02010600030101010101" pitchFamily="2" charset="-122"/>
                <a:cs typeface="Times New Roman" panose="02020603050405020304" pitchFamily="18" charset="0"/>
              </a:rPr>
              <a:t>如何配置</a:t>
            </a:r>
            <a:r>
              <a:rPr lang="en-US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ea typeface="等线" panose="02010600030101010101" pitchFamily="2" charset="-122"/>
                <a:cs typeface="Times New Roman" panose="02020603050405020304" pitchFamily="18" charset="0"/>
              </a:rPr>
              <a:t>win10</a:t>
            </a:r>
            <a:r>
              <a:rPr lang="zh-CN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ea typeface="等线" panose="02010600030101010101" pitchFamily="2" charset="-122"/>
                <a:cs typeface="Times New Roman" panose="02020603050405020304" pitchFamily="18" charset="0"/>
              </a:rPr>
              <a:t>电脑网络</a:t>
            </a:r>
            <a:br>
              <a:rPr lang="zh-CN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981830" y="3085307"/>
            <a:ext cx="3932237" cy="1313895"/>
          </a:xfrm>
        </p:spPr>
        <p:txBody>
          <a:bodyPr/>
          <a:lstStyle/>
          <a:p>
            <a:r>
              <a:rPr lang="zh-CN" altLang="en-US" dirty="0"/>
              <a:t>手动填写和自动获取</a:t>
            </a:r>
            <a:endParaRPr lang="en-US" altLang="zh-CN" dirty="0"/>
          </a:p>
          <a:p>
            <a:endParaRPr lang="zh-CN" altLang="en-US" dirty="0"/>
          </a:p>
          <a:p>
            <a:r>
              <a:rPr lang="zh-CN" altLang="en-US" dirty="0"/>
              <a:t>在任务栏网络图标右键，单击打开“网络和</a:t>
            </a:r>
            <a:r>
              <a:rPr lang="en-US" altLang="zh-CN" dirty="0"/>
              <a:t>Internet</a:t>
            </a:r>
            <a:r>
              <a:rPr lang="zh-CN" altLang="en-US" dirty="0"/>
              <a:t>设置”</a:t>
            </a:r>
            <a:endParaRPr lang="zh-CN" altLang="en-US" dirty="0"/>
          </a:p>
          <a:p>
            <a:endParaRPr lang="zh-CN" altLang="en-US" dirty="0"/>
          </a:p>
        </p:txBody>
      </p:sp>
      <p:pic>
        <p:nvPicPr>
          <p:cNvPr id="1026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944" y="796571"/>
            <a:ext cx="2438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922" y="1718030"/>
            <a:ext cx="5265738" cy="501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1257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270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EFE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5" name="组合 204"/>
          <p:cNvGrpSpPr/>
          <p:nvPr/>
        </p:nvGrpSpPr>
        <p:grpSpPr>
          <a:xfrm>
            <a:off x="-666045" y="88685"/>
            <a:ext cx="3151793" cy="707886"/>
            <a:chOff x="1682045" y="1691706"/>
            <a:chExt cx="2449689" cy="707886"/>
          </a:xfrm>
        </p:grpSpPr>
        <p:cxnSp>
          <p:nvCxnSpPr>
            <p:cNvPr id="206" name="直接连接符 205"/>
            <p:cNvCxnSpPr/>
            <p:nvPr/>
          </p:nvCxnSpPr>
          <p:spPr>
            <a:xfrm flipH="1">
              <a:off x="1682045" y="2099732"/>
              <a:ext cx="2449689" cy="0"/>
            </a:xfrm>
            <a:prstGeom prst="line">
              <a:avLst/>
            </a:prstGeom>
            <a:ln>
              <a:solidFill>
                <a:srgbClr val="A5A5A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文本框 9"/>
            <p:cNvSpPr txBox="1"/>
            <p:nvPr/>
          </p:nvSpPr>
          <p:spPr>
            <a:xfrm>
              <a:off x="2379133" y="1691706"/>
              <a:ext cx="17526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spc="300" dirty="0">
                  <a:solidFill>
                    <a:schemeClr val="tx1">
                      <a:alpha val="80000"/>
                    </a:schemeClr>
                  </a:solidFill>
                  <a:cs typeface="+mn-ea"/>
                  <a:sym typeface="+mn-lt"/>
                </a:rPr>
                <a:t>网络基础知识</a:t>
              </a:r>
              <a:endParaRPr lang="zh-CN" altLang="en-US" sz="2000" spc="300" dirty="0">
                <a:solidFill>
                  <a:schemeClr val="tx1">
                    <a:alpha val="8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8" name="文本框 10"/>
            <p:cNvSpPr txBox="1"/>
            <p:nvPr/>
          </p:nvSpPr>
          <p:spPr>
            <a:xfrm>
              <a:off x="2482143" y="2107649"/>
              <a:ext cx="16495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400" spc="600">
                  <a:solidFill>
                    <a:schemeClr val="tx1">
                      <a:alpha val="80000"/>
                    </a:schemeClr>
                  </a:solidFill>
                  <a:latin typeface="文悦新青年体 (非商业使用) W8" pitchFamily="50" charset="-122"/>
                  <a:ea typeface="文悦新青年体 (非商业使用) W8" pitchFamily="50" charset="-122"/>
                </a:defRPr>
              </a:lvl1pPr>
            </a:lstStyle>
            <a:p>
              <a:pPr algn="r"/>
              <a:r>
                <a:rPr lang="en-US" altLang="zh-CN" sz="1050" dirty="0">
                  <a:solidFill>
                    <a:schemeClr val="tx1">
                      <a:alpha val="3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PART ONE</a:t>
              </a:r>
              <a:endParaRPr lang="zh-CN" altLang="en-US" sz="105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40940" y="813366"/>
            <a:ext cx="3932237" cy="1079175"/>
          </a:xfrm>
        </p:spPr>
        <p:txBody>
          <a:bodyPr/>
          <a:lstStyle/>
          <a:p>
            <a:r>
              <a:rPr lang="zh-CN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ea typeface="等线" panose="02010600030101010101" pitchFamily="2" charset="-122"/>
                <a:cs typeface="Times New Roman" panose="02020603050405020304" pitchFamily="18" charset="0"/>
              </a:rPr>
              <a:t>如何配置电脑网络</a:t>
            </a:r>
            <a:br>
              <a:rPr lang="zh-CN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603780" y="2613626"/>
            <a:ext cx="3932237" cy="4244374"/>
          </a:xfrm>
        </p:spPr>
        <p:txBody>
          <a:bodyPr/>
          <a:lstStyle/>
          <a:p>
            <a:r>
              <a:rPr lang="zh-CN" altLang="en-US" dirty="0"/>
              <a:t>在高级网络设置中找到更改适配器选项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sz="1800" kern="100" dirty="0">
                <a:solidFill>
                  <a:srgbClr val="000000"/>
                </a:solidFill>
                <a:effectLst/>
                <a:latin typeface="Calibri" panose="020F0502020204030204" charset="0"/>
                <a:ea typeface="微软雅黑" panose="020B0503020204020204" charset="-122"/>
                <a:cs typeface="Times New Roman" panose="02020603050405020304" pitchFamily="18" charset="0"/>
              </a:rPr>
              <a:t>找到以太网，然后右键</a:t>
            </a:r>
            <a:endParaRPr lang="en-US" altLang="zh-CN" sz="1800" kern="100" dirty="0">
              <a:solidFill>
                <a:srgbClr val="000000"/>
              </a:solidFill>
              <a:effectLst/>
              <a:latin typeface="Calibri" panose="020F0502020204030204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endParaRPr lang="en-US" altLang="zh-CN" sz="1800" kern="100" dirty="0">
              <a:solidFill>
                <a:srgbClr val="000000"/>
              </a:solidFill>
              <a:latin typeface="Calibri" panose="020F0502020204030204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r>
              <a:rPr lang="zh-CN" altLang="en-US" sz="1800" dirty="0"/>
              <a:t>单击属性</a:t>
            </a:r>
            <a:endParaRPr lang="zh-CN" altLang="en-US" sz="1800" dirty="0"/>
          </a:p>
          <a:p>
            <a:endParaRPr lang="zh-CN" altLang="zh-CN" sz="1800" kern="100" dirty="0">
              <a:effectLst/>
              <a:latin typeface="Calibri" panose="020F050202020403020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1257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270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38069" y="940854"/>
            <a:ext cx="6340389" cy="49762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EFE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5" name="组合 204"/>
          <p:cNvGrpSpPr/>
          <p:nvPr/>
        </p:nvGrpSpPr>
        <p:grpSpPr>
          <a:xfrm>
            <a:off x="-666045" y="88685"/>
            <a:ext cx="3151793" cy="707886"/>
            <a:chOff x="1682045" y="1691706"/>
            <a:chExt cx="2449689" cy="707886"/>
          </a:xfrm>
        </p:grpSpPr>
        <p:cxnSp>
          <p:nvCxnSpPr>
            <p:cNvPr id="206" name="直接连接符 205"/>
            <p:cNvCxnSpPr/>
            <p:nvPr/>
          </p:nvCxnSpPr>
          <p:spPr>
            <a:xfrm flipH="1">
              <a:off x="1682045" y="2099732"/>
              <a:ext cx="2449689" cy="0"/>
            </a:xfrm>
            <a:prstGeom prst="line">
              <a:avLst/>
            </a:prstGeom>
            <a:ln>
              <a:solidFill>
                <a:srgbClr val="A5A5A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文本框 9"/>
            <p:cNvSpPr txBox="1"/>
            <p:nvPr/>
          </p:nvSpPr>
          <p:spPr>
            <a:xfrm>
              <a:off x="2379133" y="1691706"/>
              <a:ext cx="17526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spc="300" dirty="0">
                  <a:solidFill>
                    <a:schemeClr val="tx1">
                      <a:alpha val="80000"/>
                    </a:schemeClr>
                  </a:solidFill>
                  <a:cs typeface="+mn-ea"/>
                  <a:sym typeface="+mn-lt"/>
                </a:rPr>
                <a:t>网络基础知识</a:t>
              </a:r>
              <a:endParaRPr lang="zh-CN" altLang="en-US" sz="2000" spc="300" dirty="0">
                <a:solidFill>
                  <a:schemeClr val="tx1">
                    <a:alpha val="8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8" name="文本框 10"/>
            <p:cNvSpPr txBox="1"/>
            <p:nvPr/>
          </p:nvSpPr>
          <p:spPr>
            <a:xfrm>
              <a:off x="2482143" y="2107649"/>
              <a:ext cx="16495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400" spc="600">
                  <a:solidFill>
                    <a:schemeClr val="tx1">
                      <a:alpha val="80000"/>
                    </a:schemeClr>
                  </a:solidFill>
                  <a:latin typeface="文悦新青年体 (非商业使用) W8" pitchFamily="50" charset="-122"/>
                  <a:ea typeface="文悦新青年体 (非商业使用) W8" pitchFamily="50" charset="-122"/>
                </a:defRPr>
              </a:lvl1pPr>
            </a:lstStyle>
            <a:p>
              <a:pPr algn="r"/>
              <a:r>
                <a:rPr lang="en-US" altLang="zh-CN" sz="1050" dirty="0">
                  <a:solidFill>
                    <a:schemeClr val="tx1">
                      <a:alpha val="3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PART ONE</a:t>
              </a:r>
              <a:endParaRPr lang="zh-CN" altLang="en-US" sz="105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40940" y="813366"/>
            <a:ext cx="3932237" cy="1079175"/>
          </a:xfrm>
        </p:spPr>
        <p:txBody>
          <a:bodyPr/>
          <a:lstStyle/>
          <a:p>
            <a:r>
              <a:rPr lang="zh-CN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ea typeface="等线" panose="02010600030101010101" pitchFamily="2" charset="-122"/>
                <a:cs typeface="Times New Roman" panose="02020603050405020304" pitchFamily="18" charset="0"/>
              </a:rPr>
              <a:t>如何配置电脑网络</a:t>
            </a:r>
            <a:br>
              <a:rPr lang="zh-CN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740940" y="1641776"/>
            <a:ext cx="3932237" cy="4244374"/>
          </a:xfrm>
        </p:spPr>
        <p:txBody>
          <a:bodyPr>
            <a:normAutofit lnSpcReduction="10000"/>
          </a:bodyPr>
          <a:lstStyle/>
          <a:p>
            <a:endParaRPr lang="zh-CN" altLang="en-US" dirty="0"/>
          </a:p>
          <a:p>
            <a:r>
              <a:rPr lang="zh-CN" altLang="en-US" dirty="0"/>
              <a:t>找到</a:t>
            </a:r>
            <a:r>
              <a:rPr lang="en-US" altLang="zh-CN" dirty="0"/>
              <a:t>Internet </a:t>
            </a:r>
            <a:r>
              <a:rPr lang="zh-CN" altLang="en-US" dirty="0"/>
              <a:t>协议版本</a:t>
            </a:r>
            <a:r>
              <a:rPr lang="en-US" altLang="zh-CN" dirty="0"/>
              <a:t>4</a:t>
            </a:r>
            <a:r>
              <a:rPr lang="zh-CN" altLang="en-US" dirty="0"/>
              <a:t>，单击属性</a:t>
            </a:r>
            <a:endParaRPr lang="zh-CN" altLang="en-US" dirty="0"/>
          </a:p>
          <a:p>
            <a:r>
              <a:rPr lang="zh-CN" altLang="en-US" dirty="0"/>
              <a:t> </a:t>
            </a:r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选择自动获取</a:t>
            </a:r>
            <a:r>
              <a:rPr lang="en-US" altLang="zh-CN" dirty="0"/>
              <a:t>IP</a:t>
            </a:r>
            <a:r>
              <a:rPr lang="zh-CN" altLang="en-US" dirty="0"/>
              <a:t>地址</a:t>
            </a:r>
            <a:endParaRPr lang="zh-CN" altLang="en-US" dirty="0"/>
          </a:p>
          <a:p>
            <a:r>
              <a:rPr lang="zh-CN" altLang="en-US" dirty="0"/>
              <a:t>或者选择使用下面的</a:t>
            </a:r>
            <a:r>
              <a:rPr lang="en-US" altLang="zh-CN" dirty="0"/>
              <a:t>IP</a:t>
            </a:r>
            <a:r>
              <a:rPr lang="zh-CN" altLang="en-US" dirty="0"/>
              <a:t>地址，自行填写</a:t>
            </a:r>
            <a:r>
              <a:rPr lang="en-US" altLang="zh-CN" dirty="0"/>
              <a:t>IP</a:t>
            </a:r>
            <a:r>
              <a:rPr lang="zh-CN" altLang="en-US" dirty="0"/>
              <a:t>地址、子网掩码、默认网关三项</a:t>
            </a:r>
            <a:endParaRPr lang="zh-CN" altLang="en-US" dirty="0"/>
          </a:p>
          <a:p>
            <a:r>
              <a:rPr lang="zh-CN" altLang="en-US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1257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270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05610" y="635701"/>
            <a:ext cx="4145639" cy="576121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8327" y="690297"/>
            <a:ext cx="4560203" cy="560271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0331" y="746903"/>
            <a:ext cx="4562475" cy="560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810895" y="2395855"/>
            <a:ext cx="3556000" cy="174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EFE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5" name="组合 204"/>
          <p:cNvGrpSpPr/>
          <p:nvPr/>
        </p:nvGrpSpPr>
        <p:grpSpPr>
          <a:xfrm>
            <a:off x="-666045" y="88685"/>
            <a:ext cx="3151793" cy="707886"/>
            <a:chOff x="1682045" y="1691706"/>
            <a:chExt cx="2449689" cy="707886"/>
          </a:xfrm>
        </p:grpSpPr>
        <p:cxnSp>
          <p:nvCxnSpPr>
            <p:cNvPr id="206" name="直接连接符 205"/>
            <p:cNvCxnSpPr/>
            <p:nvPr/>
          </p:nvCxnSpPr>
          <p:spPr>
            <a:xfrm flipH="1">
              <a:off x="1682045" y="2099732"/>
              <a:ext cx="2449689" cy="0"/>
            </a:xfrm>
            <a:prstGeom prst="line">
              <a:avLst/>
            </a:prstGeom>
            <a:ln>
              <a:solidFill>
                <a:srgbClr val="A5A5A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文本框 9"/>
            <p:cNvSpPr txBox="1"/>
            <p:nvPr/>
          </p:nvSpPr>
          <p:spPr>
            <a:xfrm>
              <a:off x="2379133" y="1691706"/>
              <a:ext cx="17526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spc="300" dirty="0">
                  <a:solidFill>
                    <a:schemeClr val="tx1">
                      <a:alpha val="80000"/>
                    </a:schemeClr>
                  </a:solidFill>
                  <a:cs typeface="+mn-ea"/>
                  <a:sym typeface="+mn-lt"/>
                </a:rPr>
                <a:t>网络基础知识</a:t>
              </a:r>
              <a:endParaRPr lang="zh-CN" altLang="en-US" sz="2000" spc="300" dirty="0">
                <a:solidFill>
                  <a:schemeClr val="tx1">
                    <a:alpha val="8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8" name="文本框 10"/>
            <p:cNvSpPr txBox="1"/>
            <p:nvPr/>
          </p:nvSpPr>
          <p:spPr>
            <a:xfrm>
              <a:off x="2482143" y="2107649"/>
              <a:ext cx="16495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400" spc="600">
                  <a:solidFill>
                    <a:schemeClr val="tx1">
                      <a:alpha val="80000"/>
                    </a:schemeClr>
                  </a:solidFill>
                  <a:latin typeface="文悦新青年体 (非商业使用) W8" pitchFamily="50" charset="-122"/>
                  <a:ea typeface="文悦新青年体 (非商业使用) W8" pitchFamily="50" charset="-122"/>
                </a:defRPr>
              </a:lvl1pPr>
            </a:lstStyle>
            <a:p>
              <a:pPr algn="r"/>
              <a:r>
                <a:rPr lang="en-US" altLang="zh-CN" sz="1050" dirty="0">
                  <a:solidFill>
                    <a:schemeClr val="tx1">
                      <a:alpha val="3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PART ONE</a:t>
              </a:r>
              <a:endParaRPr lang="zh-CN" altLang="en-US" sz="105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40940" y="813366"/>
            <a:ext cx="3932237" cy="1079175"/>
          </a:xfrm>
        </p:spPr>
        <p:txBody>
          <a:bodyPr/>
          <a:lstStyle/>
          <a:p>
            <a:r>
              <a:rPr lang="zh-CN" altLang="en-US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ea typeface="等线" panose="02010600030101010101" pitchFamily="2" charset="-122"/>
                <a:cs typeface="Times New Roman" panose="02020603050405020304" pitchFamily="18" charset="0"/>
              </a:rPr>
              <a:t>网络适配器</a:t>
            </a:r>
            <a:br>
              <a:rPr lang="zh-CN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/>
          </p:nvPr>
        </p:nvSpPr>
        <p:spPr>
          <a:xfrm>
            <a:off x="909851" y="1596671"/>
            <a:ext cx="3932237" cy="4244374"/>
          </a:xfrm>
        </p:spPr>
        <p:txBody>
          <a:bodyPr/>
          <a:lstStyle/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r>
              <a:rPr lang="zh-CN" altLang="en-US" dirty="0"/>
              <a:t>网络适配器与前面配置静态</a:t>
            </a:r>
            <a:r>
              <a:rPr lang="en-US" altLang="zh-CN" dirty="0"/>
              <a:t>IP</a:t>
            </a:r>
            <a:r>
              <a:rPr lang="zh-CN" altLang="en-US" dirty="0"/>
              <a:t>的步骤相同。</a:t>
            </a:r>
            <a:endParaRPr lang="zh-CN" altLang="en-US" dirty="0"/>
          </a:p>
        </p:txBody>
      </p:sp>
      <p:pic>
        <p:nvPicPr>
          <p:cNvPr id="1026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944" y="796571"/>
            <a:ext cx="24384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922" y="1718030"/>
            <a:ext cx="5265738" cy="501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1257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270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EFE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05" name="组合 204"/>
          <p:cNvGrpSpPr/>
          <p:nvPr/>
        </p:nvGrpSpPr>
        <p:grpSpPr>
          <a:xfrm>
            <a:off x="-666045" y="88685"/>
            <a:ext cx="3151793" cy="707886"/>
            <a:chOff x="1682045" y="1691706"/>
            <a:chExt cx="2449689" cy="707886"/>
          </a:xfrm>
        </p:grpSpPr>
        <p:cxnSp>
          <p:nvCxnSpPr>
            <p:cNvPr id="206" name="直接连接符 205"/>
            <p:cNvCxnSpPr/>
            <p:nvPr/>
          </p:nvCxnSpPr>
          <p:spPr>
            <a:xfrm flipH="1">
              <a:off x="1682045" y="2099732"/>
              <a:ext cx="2449689" cy="0"/>
            </a:xfrm>
            <a:prstGeom prst="line">
              <a:avLst/>
            </a:prstGeom>
            <a:ln>
              <a:solidFill>
                <a:srgbClr val="A5A5A5">
                  <a:alpha val="5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文本框 9"/>
            <p:cNvSpPr txBox="1"/>
            <p:nvPr/>
          </p:nvSpPr>
          <p:spPr>
            <a:xfrm>
              <a:off x="2379133" y="1691706"/>
              <a:ext cx="17526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spc="300" dirty="0">
                  <a:solidFill>
                    <a:schemeClr val="tx1">
                      <a:alpha val="80000"/>
                    </a:schemeClr>
                  </a:solidFill>
                  <a:cs typeface="+mn-ea"/>
                  <a:sym typeface="+mn-lt"/>
                </a:rPr>
                <a:t>网络基础知识</a:t>
              </a:r>
              <a:endParaRPr lang="zh-CN" altLang="en-US" sz="2000" spc="300" dirty="0">
                <a:solidFill>
                  <a:schemeClr val="tx1">
                    <a:alpha val="8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8" name="文本框 10"/>
            <p:cNvSpPr txBox="1"/>
            <p:nvPr/>
          </p:nvSpPr>
          <p:spPr>
            <a:xfrm>
              <a:off x="2482143" y="2107649"/>
              <a:ext cx="16495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4400" spc="600">
                  <a:solidFill>
                    <a:schemeClr val="tx1">
                      <a:alpha val="80000"/>
                    </a:schemeClr>
                  </a:solidFill>
                  <a:latin typeface="文悦新青年体 (非商业使用) W8" pitchFamily="50" charset="-122"/>
                  <a:ea typeface="文悦新青年体 (非商业使用) W8" pitchFamily="50" charset="-122"/>
                </a:defRPr>
              </a:lvl1pPr>
            </a:lstStyle>
            <a:p>
              <a:pPr algn="r"/>
              <a:r>
                <a:rPr lang="en-US" altLang="zh-CN" sz="1050" dirty="0">
                  <a:solidFill>
                    <a:schemeClr val="tx1">
                      <a:alpha val="30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PART ONE</a:t>
              </a:r>
              <a:endParaRPr lang="zh-CN" altLang="en-US" sz="1050" dirty="0">
                <a:solidFill>
                  <a:schemeClr val="tx1">
                    <a:alpha val="3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740940" y="813366"/>
            <a:ext cx="3932237" cy="1079175"/>
          </a:xfrm>
        </p:spPr>
        <p:txBody>
          <a:bodyPr/>
          <a:lstStyle/>
          <a:p>
            <a:r>
              <a:rPr lang="zh-CN" altLang="en-US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ea typeface="等线" panose="02010600030101010101" pitchFamily="2" charset="-122"/>
                <a:cs typeface="Times New Roman" panose="02020603050405020304" pitchFamily="18" charset="0"/>
              </a:rPr>
              <a:t>网卡</a:t>
            </a:r>
            <a:br>
              <a:rPr lang="zh-CN" altLang="zh-CN" sz="3200" b="1" kern="100" dirty="0">
                <a:solidFill>
                  <a:srgbClr val="000000"/>
                </a:solidFill>
                <a:effectLst/>
                <a:latin typeface="Calibri" panose="020F0502020204030204" charset="0"/>
                <a:cs typeface="Times New Roman" panose="02020603050405020304" pitchFamily="18" charset="0"/>
              </a:rPr>
            </a:br>
            <a:endParaRPr lang="zh-CN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1257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270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0884" y="1557159"/>
            <a:ext cx="7832599" cy="44082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OGNhNGExMGM3OGFkZmU0ZjE5Y2ViNWZmYjczYTliODg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WPS 演示</Application>
  <PresentationFormat>宽屏</PresentationFormat>
  <Paragraphs>63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Arial Unicode MS</vt:lpstr>
      <vt:lpstr>Calibri</vt:lpstr>
      <vt:lpstr>微软雅黑</vt:lpstr>
      <vt:lpstr>文悦新青年体 (非商业使用) W8</vt:lpstr>
      <vt:lpstr>等线</vt:lpstr>
      <vt:lpstr>Times New Roman</vt:lpstr>
      <vt:lpstr>Office 主题</vt:lpstr>
      <vt:lpstr>如何配置电脑网络 </vt:lpstr>
      <vt:lpstr>如何配置电脑网络 </vt:lpstr>
      <vt:lpstr>如何配置电脑网络 </vt:lpstr>
      <vt:lpstr>网络适配器 </vt:lpstr>
      <vt:lpstr>网卡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　✍ζั͡ޓއއއ雾零</cp:lastModifiedBy>
  <cp:revision>5</cp:revision>
  <dcterms:created xsi:type="dcterms:W3CDTF">2023-04-21T13:23:59Z</dcterms:created>
  <dcterms:modified xsi:type="dcterms:W3CDTF">2023-04-21T13:29:21Z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3E3CB09482C948A0B538C84BE8D19198_12</vt:lpwstr>
  </property>
  <property fmtid="{D5CDD505-2E9C-101B-9397-08002B2CF9AE}" pid="3" name="KSOProductBuildVer">
    <vt:lpwstr>2052-11.1.0.14036</vt:lpwstr>
  </property>
</Properties>
</file>